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2" r:id="rId5"/>
    <p:sldId id="268" r:id="rId6"/>
    <p:sldId id="269" r:id="rId7"/>
    <p:sldId id="270" r:id="rId8"/>
    <p:sldId id="271" r:id="rId9"/>
    <p:sldId id="260" r:id="rId10"/>
    <p:sldId id="266" r:id="rId11"/>
    <p:sldId id="267" r:id="rId12"/>
    <p:sldId id="264" r:id="rId13"/>
    <p:sldId id="262" r:id="rId14"/>
    <p:sldId id="284" r:id="rId15"/>
    <p:sldId id="263" r:id="rId16"/>
    <p:sldId id="273" r:id="rId17"/>
    <p:sldId id="275" r:id="rId18"/>
    <p:sldId id="280" r:id="rId19"/>
    <p:sldId id="282" r:id="rId20"/>
    <p:sldId id="281" r:id="rId21"/>
    <p:sldId id="279" r:id="rId22"/>
    <p:sldId id="276" r:id="rId23"/>
    <p:sldId id="277" r:id="rId24"/>
    <p:sldId id="28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10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67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625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221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52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04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00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365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75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9E5B3-BC6F-4B9C-A129-84B8893BAAB8}" type="datetimeFigureOut">
              <a:rPr lang="en-US" smtClean="0"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11CA3-320A-4823-818E-DD4B0D2A6DD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889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848600" cy="14700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i="1" dirty="0" smtClean="0"/>
              <a:t>Philosophy of Warm Up</a:t>
            </a:r>
            <a:endParaRPr lang="en-US" b="1" i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62000" y="5181600"/>
            <a:ext cx="7772400" cy="11997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Prepared by :</a:t>
            </a:r>
          </a:p>
          <a:p>
            <a:r>
              <a:rPr lang="en-US" b="1" i="1">
                <a:solidFill>
                  <a:srgbClr val="FF0000"/>
                </a:solidFill>
              </a:rPr>
              <a:t>Shafqat Ali</a:t>
            </a:r>
          </a:p>
          <a:p>
            <a:pPr algn="ctr"/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Waqas Ihsan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360901"/>
            <a:ext cx="3657600" cy="240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aqas Ihsan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60902"/>
            <a:ext cx="4419600" cy="251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9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534400" cy="5334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en-US" sz="3800" b="1" dirty="0" smtClean="0"/>
              <a:t>General warm Up is used to common people to maintain their health.</a:t>
            </a:r>
          </a:p>
          <a:p>
            <a:pPr fontAlgn="base"/>
            <a:r>
              <a:rPr lang="en-US" sz="3800" b="1" dirty="0"/>
              <a:t>The general warm up should consist of a light physical activity, like walking, jogging, easy swimming, stationary bike, skipping or easy aerobics. </a:t>
            </a:r>
            <a:endParaRPr lang="en-US" sz="3800" b="1" dirty="0" smtClean="0"/>
          </a:p>
          <a:p>
            <a:pPr fontAlgn="base"/>
            <a:r>
              <a:rPr lang="en-US" sz="3800" b="1" dirty="0" smtClean="0"/>
              <a:t>Both </a:t>
            </a:r>
            <a:r>
              <a:rPr lang="en-US" sz="3800" b="1" dirty="0"/>
              <a:t>the intensity and duration of the general warm up </a:t>
            </a:r>
            <a:r>
              <a:rPr lang="en-US" sz="3800" b="1" dirty="0" smtClean="0"/>
              <a:t>should </a:t>
            </a:r>
            <a:r>
              <a:rPr lang="en-US" sz="3800" b="1" dirty="0"/>
              <a:t>be governed by the fitness level of the participating athlete. </a:t>
            </a:r>
            <a:endParaRPr lang="en-US" sz="3800" b="1" dirty="0" smtClean="0"/>
          </a:p>
          <a:p>
            <a:pPr fontAlgn="base"/>
            <a:r>
              <a:rPr lang="en-US" sz="3800" b="1" dirty="0" smtClean="0"/>
              <a:t>Although </a:t>
            </a:r>
            <a:r>
              <a:rPr lang="en-US" sz="3800" b="1" dirty="0"/>
              <a:t>a correct general warm up for the average person should take about five to ten minutes and result in a light sweat.</a:t>
            </a:r>
          </a:p>
          <a:p>
            <a:pPr fontAlgn="base"/>
            <a:r>
              <a:rPr lang="en-US" sz="3800" b="1" dirty="0"/>
              <a:t>The aim of the general warm up is simply to elevate the heart rate and respiratory rate. </a:t>
            </a:r>
            <a:endParaRPr lang="en-US" sz="3800" b="1" dirty="0" smtClean="0"/>
          </a:p>
          <a:p>
            <a:pPr fontAlgn="base"/>
            <a:r>
              <a:rPr lang="en-US" sz="3800" b="1" dirty="0" smtClean="0"/>
              <a:t>This is </a:t>
            </a:r>
            <a:r>
              <a:rPr lang="en-US" sz="3800" b="1" dirty="0"/>
              <a:t>increases the blood flow and helps with the transportation of oxygen and nutrients to the working muscles. </a:t>
            </a:r>
            <a:endParaRPr lang="en-US" sz="3800" b="1" dirty="0" smtClean="0"/>
          </a:p>
          <a:p>
            <a:pPr fontAlgn="base"/>
            <a:r>
              <a:rPr lang="en-US" sz="3800" b="1" dirty="0" smtClean="0"/>
              <a:t>This </a:t>
            </a:r>
            <a:r>
              <a:rPr lang="en-US" sz="3800" b="1" dirty="0"/>
              <a:t>also helps to increase the muscle temperature, allowing for a more effective static stretch</a:t>
            </a:r>
            <a:r>
              <a:rPr lang="en-US" sz="3800" b="1" dirty="0" smtClean="0"/>
              <a:t>.</a:t>
            </a:r>
            <a:endParaRPr lang="en-US" sz="3800" b="1" dirty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62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General Warm Up</a:t>
            </a:r>
            <a:br>
              <a:rPr lang="en-US" b="1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320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800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smtClean="0"/>
              <a:t>Athletes used Specific Warm Up after General  Warm Up for specific purposes or specific sports.</a:t>
            </a:r>
          </a:p>
          <a:p>
            <a:r>
              <a:rPr lang="en-US" dirty="0"/>
              <a:t> </a:t>
            </a:r>
            <a:r>
              <a:rPr lang="en-US" sz="3500" b="1" dirty="0"/>
              <a:t>In this part, the athlete is specifically preparing their body for the demands of their particular </a:t>
            </a:r>
            <a:r>
              <a:rPr lang="en-US" sz="3500" b="1" dirty="0" smtClean="0"/>
              <a:t>sports. </a:t>
            </a:r>
          </a:p>
          <a:p>
            <a:r>
              <a:rPr lang="en-US" sz="3500" b="1" dirty="0" smtClean="0"/>
              <a:t>During </a:t>
            </a:r>
            <a:r>
              <a:rPr lang="en-US" sz="3500" b="1" dirty="0"/>
              <a:t>this part of the warm up, more vigorous activity should be employed. </a:t>
            </a:r>
            <a:endParaRPr lang="en-US" sz="3500" b="1" dirty="0" smtClean="0"/>
          </a:p>
          <a:p>
            <a:r>
              <a:rPr lang="en-US" sz="3500" b="1" dirty="0" smtClean="0"/>
              <a:t>Activities </a:t>
            </a:r>
            <a:r>
              <a:rPr lang="en-US" sz="3500" b="1" dirty="0"/>
              <a:t>should reflect the type of movements and actions which will be required during the sporting event.</a:t>
            </a:r>
            <a:endParaRPr lang="en-US" sz="3500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990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Specific Warm Up</a:t>
            </a:r>
            <a:br>
              <a:rPr lang="en-US" b="1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87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257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b="1" dirty="0" smtClean="0"/>
              <a:t>Body temperature increases 2 centigrade.</a:t>
            </a:r>
          </a:p>
          <a:p>
            <a:r>
              <a:rPr lang="en-US" b="1" dirty="0" smtClean="0"/>
              <a:t>Increase the activity of different systems.</a:t>
            </a:r>
          </a:p>
          <a:p>
            <a:r>
              <a:rPr lang="en-US" b="1" dirty="0" smtClean="0"/>
              <a:t>Increase the blood flow in heart which decrease the chance of danger.</a:t>
            </a:r>
          </a:p>
          <a:p>
            <a:r>
              <a:rPr lang="en-US" b="1" dirty="0" smtClean="0"/>
              <a:t>Increase the aerobic capacity in the body.</a:t>
            </a:r>
          </a:p>
          <a:p>
            <a:r>
              <a:rPr lang="en-US" b="1" dirty="0" smtClean="0"/>
              <a:t>Decrease the chance of injuries.</a:t>
            </a:r>
          </a:p>
          <a:p>
            <a:r>
              <a:rPr lang="en-US" b="1" dirty="0" smtClean="0"/>
              <a:t>Increase the flexibility of the body which save the tissues to break up.</a:t>
            </a:r>
          </a:p>
          <a:p>
            <a:r>
              <a:rPr lang="en-US" b="1" dirty="0" smtClean="0"/>
              <a:t>Remove the waste products in the body (lactic Acid ).</a:t>
            </a:r>
          </a:p>
          <a:p>
            <a:r>
              <a:rPr lang="en-US" b="1" dirty="0" smtClean="0"/>
              <a:t>Increases the Metabolic Rate.</a:t>
            </a:r>
          </a:p>
          <a:p>
            <a:r>
              <a:rPr lang="en-US" b="1" dirty="0" smtClean="0"/>
              <a:t>Improve co-ordination between muscles and nervous system.  </a:t>
            </a: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83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Changes Due to Warm Up</a:t>
            </a:r>
            <a:br>
              <a:rPr lang="en-US" b="1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320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8767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 smtClean="0"/>
              <a:t>Control Anxiety</a:t>
            </a:r>
          </a:p>
          <a:p>
            <a:r>
              <a:rPr lang="en-US" b="1" dirty="0" smtClean="0"/>
              <a:t>Focus mind</a:t>
            </a:r>
          </a:p>
          <a:p>
            <a:r>
              <a:rPr lang="en-US" b="1" dirty="0"/>
              <a:t>Mental Preparation</a:t>
            </a:r>
            <a:endParaRPr lang="en-US" b="1" dirty="0" smtClean="0"/>
          </a:p>
          <a:p>
            <a:r>
              <a:rPr lang="en-US" b="1" dirty="0"/>
              <a:t>H</a:t>
            </a:r>
            <a:r>
              <a:rPr lang="en-US" b="1" dirty="0" smtClean="0"/>
              <a:t>elping </a:t>
            </a:r>
            <a:r>
              <a:rPr lang="en-US" b="1" dirty="0"/>
              <a:t>to </a:t>
            </a:r>
            <a:r>
              <a:rPr lang="en-US" b="1" dirty="0" smtClean="0"/>
              <a:t> </a:t>
            </a:r>
            <a:r>
              <a:rPr lang="en-US" b="1" dirty="0"/>
              <a:t>reduce or increase player motivational levels. </a:t>
            </a:r>
            <a:endParaRPr lang="en-US" b="1" dirty="0" smtClean="0"/>
          </a:p>
          <a:p>
            <a:r>
              <a:rPr lang="en-US" b="1" dirty="0" smtClean="0"/>
              <a:t>Prepare the body to bear work load.</a:t>
            </a:r>
          </a:p>
          <a:p>
            <a:r>
              <a:rPr lang="en-US" b="1" dirty="0" smtClean="0"/>
              <a:t>Reduce injuries</a:t>
            </a:r>
          </a:p>
          <a:p>
            <a:r>
              <a:rPr lang="en-US" b="1" dirty="0" smtClean="0"/>
              <a:t>Movement rehearsal</a:t>
            </a:r>
          </a:p>
          <a:p>
            <a:r>
              <a:rPr lang="en-US" b="1" dirty="0" smtClean="0"/>
              <a:t>Improved Psychological Preparation</a:t>
            </a:r>
          </a:p>
          <a:p>
            <a:r>
              <a:rPr lang="en-US" b="1" dirty="0" smtClean="0"/>
              <a:t>Practice Skills Involved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Psychological Benefits of Warm Up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16320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8767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Feeling Better</a:t>
            </a:r>
          </a:p>
          <a:p>
            <a:r>
              <a:rPr lang="en-US" b="1" dirty="0" smtClean="0"/>
              <a:t>Decreased Stress</a:t>
            </a:r>
          </a:p>
          <a:p>
            <a:r>
              <a:rPr lang="en-US" b="1" dirty="0" smtClean="0"/>
              <a:t>Decreased depression</a:t>
            </a:r>
          </a:p>
          <a:p>
            <a:r>
              <a:rPr lang="en-US" b="1" dirty="0" smtClean="0"/>
              <a:t>Enhance self Esteem</a:t>
            </a:r>
          </a:p>
          <a:p>
            <a:r>
              <a:rPr lang="en-US" b="1" dirty="0" smtClean="0"/>
              <a:t>Enhance </a:t>
            </a:r>
            <a:r>
              <a:rPr lang="en-US" b="1" smtClean="0"/>
              <a:t>Self Confidence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Psychological Benefits of Warm Up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74409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8005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smtClean="0"/>
              <a:t>Better Oxygen delivery to muscles tissues</a:t>
            </a:r>
          </a:p>
          <a:p>
            <a:r>
              <a:rPr lang="en-US" b="1" dirty="0" smtClean="0"/>
              <a:t>Improved muscle blood flow</a:t>
            </a:r>
          </a:p>
          <a:p>
            <a:r>
              <a:rPr lang="en-US" b="1" dirty="0" smtClean="0"/>
              <a:t>Increased speed of nerve conduction</a:t>
            </a:r>
          </a:p>
          <a:p>
            <a:r>
              <a:rPr lang="en-US" b="1" dirty="0" smtClean="0"/>
              <a:t>Reduction in muscular injuries</a:t>
            </a:r>
          </a:p>
          <a:p>
            <a:r>
              <a:rPr lang="en-US" b="1" dirty="0" smtClean="0"/>
              <a:t>Increased Heart Rate</a:t>
            </a:r>
          </a:p>
          <a:p>
            <a:r>
              <a:rPr lang="en-US" b="1" dirty="0"/>
              <a:t>Increased Muscle </a:t>
            </a:r>
            <a:r>
              <a:rPr lang="en-US" b="1" dirty="0" smtClean="0"/>
              <a:t>Temperature</a:t>
            </a:r>
          </a:p>
          <a:p>
            <a:r>
              <a:rPr lang="en-US" dirty="0"/>
              <a:t>I</a:t>
            </a:r>
            <a:r>
              <a:rPr lang="en-US" b="1" dirty="0"/>
              <a:t>ncreased Body </a:t>
            </a:r>
            <a:r>
              <a:rPr lang="en-US" b="1" dirty="0" smtClean="0"/>
              <a:t>Temperature</a:t>
            </a:r>
          </a:p>
          <a:p>
            <a:r>
              <a:rPr lang="en-US" b="1" dirty="0"/>
              <a:t>Improved Range of </a:t>
            </a:r>
            <a:r>
              <a:rPr lang="en-US" b="1" dirty="0" smtClean="0"/>
              <a:t>Motion</a:t>
            </a:r>
          </a:p>
          <a:p>
            <a:r>
              <a:rPr lang="en-US" dirty="0"/>
              <a:t> </a:t>
            </a:r>
            <a:r>
              <a:rPr lang="en-US" b="1" dirty="0"/>
              <a:t>Improve Efficient Cooling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Physiological Benefits of Warm Up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0387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aqas Ihsan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4582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778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8767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/>
              <a:t>Lowering body temperature after vigorous exercises is called cool down.</a:t>
            </a:r>
          </a:p>
          <a:p>
            <a:r>
              <a:rPr lang="en-US" b="1" dirty="0" smtClean="0"/>
              <a:t>The practice of cooling down after exercise means slowing down your level of activity gradually.</a:t>
            </a:r>
          </a:p>
          <a:p>
            <a:r>
              <a:rPr lang="en-US" b="1" dirty="0" smtClean="0"/>
              <a:t>Cool Down can be a slower version of the activity.</a:t>
            </a:r>
          </a:p>
          <a:p>
            <a:r>
              <a:rPr lang="en-US" b="1" dirty="0"/>
              <a:t>Cool Down time is 10 to 15 minutes.</a:t>
            </a:r>
          </a:p>
          <a:p>
            <a:r>
              <a:rPr lang="en-US" b="1" dirty="0" smtClean="0"/>
              <a:t>For example, walk after jogging, or jogging after running.</a:t>
            </a: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Cool Down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34699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8767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The cool down should be gradual.</a:t>
            </a:r>
          </a:p>
          <a:p>
            <a:r>
              <a:rPr lang="en-US" b="1" dirty="0" smtClean="0"/>
              <a:t>In other words , do not go straight from running full speed to a walk.</a:t>
            </a:r>
          </a:p>
          <a:p>
            <a:r>
              <a:rPr lang="en-US" b="1" dirty="0" smtClean="0"/>
              <a:t>A light jog between would be more appropriate so your body can slowly return to normal.</a:t>
            </a:r>
          </a:p>
          <a:p>
            <a:r>
              <a:rPr lang="en-US" b="1" dirty="0" smtClean="0"/>
              <a:t>The cool down can also be a different activity that you did.</a:t>
            </a:r>
          </a:p>
          <a:p>
            <a:r>
              <a:rPr lang="en-US" b="1" dirty="0" smtClean="0"/>
              <a:t>Cool Down is </a:t>
            </a:r>
            <a:r>
              <a:rPr lang="en-US" b="1" smtClean="0"/>
              <a:t>much necessary </a:t>
            </a:r>
            <a:r>
              <a:rPr lang="en-US" b="1" dirty="0" smtClean="0"/>
              <a:t>than Warm Up.</a:t>
            </a: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Cool Down</a:t>
            </a:r>
          </a:p>
        </p:txBody>
      </p:sp>
    </p:spTree>
    <p:extLst>
      <p:ext uri="{BB962C8B-B14F-4D97-AF65-F5344CB8AC3E}">
        <p14:creationId xmlns:p14="http://schemas.microsoft.com/office/powerpoint/2010/main" val="2451680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8767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Cooling down should consist of the following:</a:t>
            </a:r>
          </a:p>
          <a:p>
            <a:pPr lvl="0"/>
            <a:r>
              <a:rPr lang="en-US" b="1" dirty="0"/>
              <a:t>5 to 10 minutes jogging/walking - decrease body temperature and remove waste products from the working </a:t>
            </a:r>
            <a:r>
              <a:rPr lang="en-US" b="1" dirty="0" smtClean="0"/>
              <a:t>muscles.</a:t>
            </a:r>
            <a:endParaRPr lang="en-US" b="1" dirty="0"/>
          </a:p>
          <a:p>
            <a:pPr lvl="0"/>
            <a:r>
              <a:rPr lang="en-US" b="1" dirty="0"/>
              <a:t>5 to 10 minutes static stretching exercises</a:t>
            </a:r>
          </a:p>
          <a:p>
            <a:r>
              <a:rPr lang="en-US" b="1" dirty="0"/>
              <a:t>Static stretches are more appropriate to the cool down as they help muscles to relax, realign muscle </a:t>
            </a:r>
            <a:r>
              <a:rPr lang="en-US" b="1" dirty="0" smtClean="0"/>
              <a:t>fibers </a:t>
            </a:r>
            <a:r>
              <a:rPr lang="en-US" b="1" dirty="0"/>
              <a:t>and re-establish their normal range of movement. </a:t>
            </a:r>
            <a:endParaRPr lang="en-US" b="1" dirty="0" smtClean="0"/>
          </a:p>
          <a:p>
            <a:r>
              <a:rPr lang="en-US" b="1" dirty="0" smtClean="0"/>
              <a:t>These </a:t>
            </a:r>
            <a:r>
              <a:rPr lang="en-US" b="1" dirty="0"/>
              <a:t>stretches should be held for approximately 10 seconds.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Cool Down</a:t>
            </a:r>
          </a:p>
        </p:txBody>
      </p:sp>
    </p:spTree>
    <p:extLst>
      <p:ext uri="{BB962C8B-B14F-4D97-AF65-F5344CB8AC3E}">
        <p14:creationId xmlns:p14="http://schemas.microsoft.com/office/powerpoint/2010/main" val="394158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181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/>
              <a:t>To prepare body and mind before events by exercising, stretching and practicing for a short time is called Warm Up.</a:t>
            </a:r>
          </a:p>
          <a:p>
            <a:r>
              <a:rPr lang="en-US" b="1" dirty="0" smtClean="0"/>
              <a:t>Warm Up is consider basic and compulsory part of any training program or competition.</a:t>
            </a:r>
          </a:p>
          <a:p>
            <a:r>
              <a:rPr lang="en-US" b="1" dirty="0" smtClean="0"/>
              <a:t>Proper Warm Up prepare the athletes mentally, physically, and psychology for  competition.</a:t>
            </a:r>
          </a:p>
          <a:p>
            <a:r>
              <a:rPr lang="en-US" b="1" dirty="0" smtClean="0"/>
              <a:t>Proper Warm Up increase the performance of Athletes.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83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Warm Up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702509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8767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/>
              <a:t>The purpose of Cool </a:t>
            </a:r>
            <a:r>
              <a:rPr lang="en-US" b="1" dirty="0" smtClean="0"/>
              <a:t>Down is to slowly decrease the heart rate and the overall metabolism elevated during exercise.</a:t>
            </a:r>
          </a:p>
          <a:p>
            <a:r>
              <a:rPr lang="en-US" b="1" dirty="0" smtClean="0"/>
              <a:t>When your activity ends after vigorous exercise, your blood pressure drops, which could cause dizziness.</a:t>
            </a:r>
          </a:p>
          <a:p>
            <a:r>
              <a:rPr lang="en-US" b="1" dirty="0" smtClean="0"/>
              <a:t>A proper cool down prevents the sudden pooling of blood ( collection of blood in one place) and re-circulates the blood back to heart, skeletal muscles and brain.</a:t>
            </a:r>
          </a:p>
          <a:p>
            <a:r>
              <a:rPr lang="en-US" b="1" dirty="0" smtClean="0"/>
              <a:t>Cool Down helps to prevent muscles stiffness or soreness.</a:t>
            </a: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Purpose of Cool Down</a:t>
            </a:r>
          </a:p>
        </p:txBody>
      </p:sp>
    </p:spTree>
    <p:extLst>
      <p:ext uri="{BB962C8B-B14F-4D97-AF65-F5344CB8AC3E}">
        <p14:creationId xmlns:p14="http://schemas.microsoft.com/office/powerpoint/2010/main" val="2001230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8767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 proper Cool Down provides many benefits. Some of these include:</a:t>
            </a:r>
          </a:p>
          <a:p>
            <a:r>
              <a:rPr lang="en-US" b="1" dirty="0" smtClean="0"/>
              <a:t>Helps your heart rate and breathing return to normal gradually.</a:t>
            </a:r>
          </a:p>
          <a:p>
            <a:r>
              <a:rPr lang="en-US" b="1" dirty="0" smtClean="0"/>
              <a:t>Prepare your muscles for the next exercise</a:t>
            </a:r>
            <a:r>
              <a:rPr lang="en-US" b="1" dirty="0"/>
              <a:t> </a:t>
            </a:r>
            <a:r>
              <a:rPr lang="en-US" b="1" dirty="0" smtClean="0"/>
              <a:t>and session.</a:t>
            </a:r>
          </a:p>
          <a:p>
            <a:r>
              <a:rPr lang="en-US" b="1" dirty="0" smtClean="0"/>
              <a:t>Remove waste products from your muscles such as lactic acid which can build up during vigorous activity.</a:t>
            </a:r>
          </a:p>
          <a:p>
            <a:r>
              <a:rPr lang="en-US" b="1" dirty="0" smtClean="0"/>
              <a:t>Reduce the chance of cramping.</a:t>
            </a:r>
          </a:p>
          <a:p>
            <a:r>
              <a:rPr lang="en-US" b="1" dirty="0" smtClean="0"/>
              <a:t>Reduce muscles soreness and stiffness.</a:t>
            </a:r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Benefits of Cool Down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1230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257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b="1" dirty="0"/>
              <a:t>When considering the guidelines for cool down, keep in mind the F.I.T.T Principles         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  </a:t>
            </a:r>
            <a:r>
              <a:rPr lang="en-US" b="1" dirty="0"/>
              <a:t>( Frequency, Intensity, Time and Type ).</a:t>
            </a:r>
          </a:p>
          <a:p>
            <a:r>
              <a:rPr lang="en-US" b="1" i="1" u="sng" dirty="0" smtClean="0">
                <a:solidFill>
                  <a:srgbClr val="FF0000"/>
                </a:solidFill>
              </a:rPr>
              <a:t>Frequency: </a:t>
            </a:r>
            <a:r>
              <a:rPr lang="en-US" b="1" i="1" dirty="0" smtClean="0">
                <a:solidFill>
                  <a:schemeClr val="tx1"/>
                </a:solidFill>
              </a:rPr>
              <a:t>(No of Sessions per week.)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A proper cool down should be done after any exercise to help heart rate gradually return to normal.</a:t>
            </a:r>
          </a:p>
          <a:p>
            <a:r>
              <a:rPr lang="en-US" b="1" i="1" u="sng" dirty="0" smtClean="0">
                <a:solidFill>
                  <a:srgbClr val="FF0000"/>
                </a:solidFill>
              </a:rPr>
              <a:t>Intensity: </a:t>
            </a:r>
            <a:r>
              <a:rPr lang="en-US" b="1" i="1" dirty="0" smtClean="0">
                <a:solidFill>
                  <a:schemeClr val="tx1"/>
                </a:solidFill>
              </a:rPr>
              <a:t>( How Hard each session will be )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Cool Down with low intensity exercise after a vigorous exercise. </a:t>
            </a:r>
          </a:p>
          <a:p>
            <a:r>
              <a:rPr lang="en-US" b="1" i="1" dirty="0" smtClean="0">
                <a:solidFill>
                  <a:schemeClr val="tx1"/>
                </a:solidFill>
              </a:rPr>
              <a:t>Continue your chosen exercise while gradually slowing its intensity. </a:t>
            </a:r>
            <a:br>
              <a:rPr lang="en-US" b="1" i="1" dirty="0" smtClean="0">
                <a:solidFill>
                  <a:schemeClr val="tx1"/>
                </a:solidFill>
              </a:rPr>
            </a:br>
            <a:endParaRPr lang="en-US" b="1" i="1" dirty="0" smtClean="0">
              <a:solidFill>
                <a:schemeClr val="tx1"/>
              </a:solidFill>
            </a:endParaRPr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990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Guide Line For Cool down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51680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2577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Time: </a:t>
            </a:r>
            <a:r>
              <a:rPr lang="en-US" b="1" dirty="0" smtClean="0"/>
              <a:t>(How long for each session )</a:t>
            </a:r>
          </a:p>
          <a:p>
            <a:r>
              <a:rPr lang="en-US" b="1" dirty="0" smtClean="0"/>
              <a:t>10 to 15 minutes cool down period allows heart rate and breathing to return to normal.</a:t>
            </a:r>
          </a:p>
          <a:p>
            <a:r>
              <a:rPr lang="en-US" b="1" dirty="0" smtClean="0"/>
              <a:t>After exercise it is important to decrease your body temperature gradually until your normal body temperature is reached.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Type: </a:t>
            </a:r>
            <a:r>
              <a:rPr lang="en-US" b="1" dirty="0" smtClean="0"/>
              <a:t>( Activities that count )</a:t>
            </a:r>
          </a:p>
          <a:p>
            <a:r>
              <a:rPr lang="en-US" b="1" dirty="0" smtClean="0"/>
              <a:t>The cool down can be a lower intensity version of workout you did or it can be a completely different exercises.</a:t>
            </a:r>
          </a:p>
          <a:p>
            <a:r>
              <a:rPr lang="en-US" b="1" dirty="0" smtClean="0"/>
              <a:t>It slowly lowers your  heart rate and breathing.</a:t>
            </a:r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83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/>
              <a:t>Guide Line For Cool down</a:t>
            </a:r>
          </a:p>
        </p:txBody>
      </p:sp>
    </p:spTree>
    <p:extLst>
      <p:ext uri="{BB962C8B-B14F-4D97-AF65-F5344CB8AC3E}">
        <p14:creationId xmlns:p14="http://schemas.microsoft.com/office/powerpoint/2010/main" val="2001230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574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800" b="1" i="1" dirty="0" smtClean="0">
                <a:solidFill>
                  <a:srgbClr val="00B050"/>
                </a:solidFill>
              </a:rPr>
              <a:t>                                   </a:t>
            </a:r>
            <a:r>
              <a:rPr lang="en-GB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THANK YOU!!!</a:t>
            </a:r>
            <a:endParaRPr lang="en-US" sz="28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09943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8767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 smtClean="0"/>
              <a:t>Proper Warm Up save the athletes from injuries.</a:t>
            </a:r>
          </a:p>
          <a:p>
            <a:r>
              <a:rPr lang="en-US" b="1" dirty="0" smtClean="0"/>
              <a:t>Proper Warm Up increases the blood circulation in athletes which provide more oxygen to athletes to increase performance.</a:t>
            </a:r>
          </a:p>
          <a:p>
            <a:r>
              <a:rPr lang="en-US" b="1" dirty="0" smtClean="0"/>
              <a:t>The duration of Warm Up is 15 to 40 minutes.</a:t>
            </a:r>
          </a:p>
          <a:p>
            <a:r>
              <a:rPr lang="en-US" b="1" dirty="0"/>
              <a:t>The aim of warming-up is to allow players to gradually </a:t>
            </a:r>
            <a:r>
              <a:rPr lang="en-US" b="1" dirty="0" smtClean="0"/>
              <a:t> </a:t>
            </a:r>
            <a:r>
              <a:rPr lang="en-US" b="1" dirty="0"/>
              <a:t>prepare themselves both physically and mentally for exercise. It's aims can be </a:t>
            </a:r>
            <a:r>
              <a:rPr lang="en-US" b="1" dirty="0" smtClean="0"/>
              <a:t>summarized </a:t>
            </a:r>
            <a:r>
              <a:rPr lang="en-US" b="1" dirty="0"/>
              <a:t>as:</a:t>
            </a:r>
          </a:p>
          <a:p>
            <a:r>
              <a:rPr lang="en-US" b="1" dirty="0"/>
              <a:t>1. To increase performance levels.</a:t>
            </a:r>
          </a:p>
          <a:p>
            <a:r>
              <a:rPr lang="en-US" b="1" dirty="0"/>
              <a:t>2. To decrease the risk of injury.</a:t>
            </a:r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914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Warm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1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5029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Warming </a:t>
            </a:r>
            <a:r>
              <a:rPr lang="en-US" sz="3600" b="1" dirty="0">
                <a:solidFill>
                  <a:srgbClr val="FF0000"/>
                </a:solidFill>
              </a:rPr>
              <a:t>up should at least consist of the </a:t>
            </a:r>
            <a:r>
              <a:rPr lang="en-US" sz="3600" b="1" dirty="0" smtClean="0">
                <a:solidFill>
                  <a:srgbClr val="FF0000"/>
                </a:solidFill>
              </a:rPr>
              <a:t>following:</a:t>
            </a:r>
            <a:endParaRPr lang="en-US" sz="3600" b="1" dirty="0">
              <a:solidFill>
                <a:srgbClr val="FF0000"/>
              </a:solidFill>
            </a:endParaRPr>
          </a:p>
          <a:p>
            <a:pPr lvl="0"/>
            <a:r>
              <a:rPr lang="en-US" b="1" dirty="0"/>
              <a:t>5 to 10 minutes jogging - to increase body temperature</a:t>
            </a:r>
            <a:endParaRPr lang="en-US" sz="4000" b="1" dirty="0"/>
          </a:p>
          <a:p>
            <a:pPr lvl="0"/>
            <a:r>
              <a:rPr lang="en-US" b="1" dirty="0"/>
              <a:t>10 to 15 minutes dynamic stretching exercises - reduce muscle stiffness</a:t>
            </a:r>
            <a:endParaRPr lang="en-US" sz="4000" b="1" dirty="0"/>
          </a:p>
          <a:p>
            <a:pPr lvl="0"/>
            <a:r>
              <a:rPr lang="en-US" b="1" dirty="0"/>
              <a:t>10 to 15 minutes general and event specific drills - preparation for the session or competition. e.g. for a runner</a:t>
            </a:r>
            <a:endParaRPr lang="en-US" sz="4000" b="1" dirty="0"/>
          </a:p>
          <a:p>
            <a:pPr lvl="1"/>
            <a:r>
              <a:rPr lang="en-US" b="1" dirty="0"/>
              <a:t>Lower leg drills</a:t>
            </a:r>
            <a:endParaRPr lang="en-US" sz="3600" b="1" dirty="0"/>
          </a:p>
          <a:p>
            <a:pPr lvl="1"/>
            <a:r>
              <a:rPr lang="en-US" b="1" dirty="0"/>
              <a:t>Leg drills</a:t>
            </a:r>
            <a:endParaRPr lang="en-US" sz="3600" b="1" dirty="0"/>
          </a:p>
          <a:p>
            <a:pPr lvl="1"/>
            <a:r>
              <a:rPr lang="en-US" b="1" dirty="0"/>
              <a:t>Technique drills</a:t>
            </a:r>
            <a:endParaRPr lang="en-US" sz="3600" b="1" dirty="0"/>
          </a:p>
          <a:p>
            <a:pPr lvl="0"/>
            <a:r>
              <a:rPr lang="en-US" b="1" dirty="0"/>
              <a:t>4 to 8 easy run outs over 30 to 60 </a:t>
            </a:r>
            <a:r>
              <a:rPr lang="en-US" b="1" dirty="0" smtClean="0"/>
              <a:t>meters </a:t>
            </a:r>
            <a:r>
              <a:rPr lang="en-US" b="1" dirty="0"/>
              <a:t>- focus on correct running technique (Tall, Relaxed, Smooth and Drive)</a:t>
            </a:r>
            <a:endParaRPr lang="en-US" sz="4000" b="1" dirty="0"/>
          </a:p>
          <a:p>
            <a:r>
              <a:rPr lang="en-US" b="1" dirty="0"/>
              <a:t>Dynamic </a:t>
            </a:r>
            <a:r>
              <a:rPr lang="en-US" b="1" dirty="0" smtClean="0"/>
              <a:t>stretches</a:t>
            </a:r>
            <a:r>
              <a:rPr lang="en-US" b="1" dirty="0"/>
              <a:t> </a:t>
            </a:r>
            <a:r>
              <a:rPr lang="en-US" b="1" dirty="0" smtClean="0"/>
              <a:t>are </a:t>
            </a:r>
            <a:r>
              <a:rPr lang="en-US" b="1" dirty="0"/>
              <a:t>more appropriate to the warm up as they help reduce muscle </a:t>
            </a:r>
            <a:r>
              <a:rPr lang="en-US" b="1" dirty="0" smtClean="0"/>
              <a:t>stiffness.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Warm Up</a:t>
            </a:r>
          </a:p>
        </p:txBody>
      </p:sp>
    </p:spTree>
    <p:extLst>
      <p:ext uri="{BB962C8B-B14F-4D97-AF65-F5344CB8AC3E}">
        <p14:creationId xmlns:p14="http://schemas.microsoft.com/office/powerpoint/2010/main" val="1461439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305800" cy="434340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Slow Running and stretching Exercises are include in Warm Up.</a:t>
            </a:r>
          </a:p>
          <a:p>
            <a:r>
              <a:rPr lang="en-US" b="1" dirty="0" smtClean="0"/>
              <a:t>After Slow Running 3 types of exercises are include in Warm Up.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Stretching Exercises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Callisthenic Exercises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Formal Exercises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914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Parts of warm Up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21397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00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Increase the range of motion of joints.</a:t>
            </a:r>
          </a:p>
          <a:p>
            <a:r>
              <a:rPr lang="en-US" b="1" dirty="0" smtClean="0"/>
              <a:t>Prepare the muscles of the body for working.</a:t>
            </a:r>
          </a:p>
          <a:p>
            <a:r>
              <a:rPr lang="en-US" b="1" dirty="0" smtClean="0"/>
              <a:t>Prepare the body mentally and physical for activity.</a:t>
            </a:r>
          </a:p>
          <a:p>
            <a:r>
              <a:rPr lang="en-US" b="1" dirty="0" smtClean="0"/>
              <a:t>Increase the ability of muscles for working.</a:t>
            </a:r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Benefits of Stretching Exercises</a:t>
            </a:r>
            <a:br>
              <a:rPr lang="en-US" b="1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97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9529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/>
              <a:t>Calisthenics are exercises consisting of a variety of gross motor movements; often rhythmical and generally without equipment or apparatus. They are, in essence, body-weight training</a:t>
            </a:r>
            <a:r>
              <a:rPr lang="en-US" b="1" dirty="0" smtClean="0"/>
              <a:t>.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Common exercises</a:t>
            </a:r>
          </a:p>
          <a:p>
            <a:r>
              <a:rPr lang="en-US" b="1" dirty="0" smtClean="0"/>
              <a:t>Sit-ups</a:t>
            </a:r>
          </a:p>
          <a:p>
            <a:r>
              <a:rPr lang="en-US" b="1" dirty="0" smtClean="0"/>
              <a:t>Push-ups</a:t>
            </a:r>
          </a:p>
          <a:p>
            <a:r>
              <a:rPr lang="en-US" b="1" dirty="0" smtClean="0"/>
              <a:t>Calf-raises</a:t>
            </a:r>
          </a:p>
          <a:p>
            <a:r>
              <a:rPr lang="en-US" b="1" dirty="0" smtClean="0"/>
              <a:t>Dips</a:t>
            </a:r>
          </a:p>
          <a:p>
            <a:r>
              <a:rPr lang="en-US" b="1" dirty="0"/>
              <a:t>Pull-ups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914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Callisthenic Exercises</a:t>
            </a:r>
            <a:br>
              <a:rPr lang="en-US" b="1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97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1"/>
            <a:ext cx="8229600" cy="4724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/>
              <a:t>A formal workout program is, obviously, more formal and scheduled than are informal exercise efforts such as lifestyle exercise or sports participation. </a:t>
            </a:r>
            <a:endParaRPr lang="en-US" b="1" dirty="0" smtClean="0"/>
          </a:p>
          <a:p>
            <a:r>
              <a:rPr lang="en-US" b="1" dirty="0" smtClean="0"/>
              <a:t>There </a:t>
            </a:r>
            <a:r>
              <a:rPr lang="en-US" b="1" dirty="0"/>
              <a:t>are several basic types of formal workouts: </a:t>
            </a:r>
            <a:endParaRPr lang="en-US" b="1" dirty="0" smtClean="0"/>
          </a:p>
          <a:p>
            <a:pPr marL="571500" indent="-571500">
              <a:buFont typeface="+mj-lt"/>
              <a:buAutoNum type="romanUcPeriod"/>
            </a:pPr>
            <a:r>
              <a:rPr lang="en-US" b="1" dirty="0" smtClean="0"/>
              <a:t>aerobic </a:t>
            </a:r>
            <a:r>
              <a:rPr lang="en-US" b="1" dirty="0"/>
              <a:t>workouts, </a:t>
            </a:r>
            <a:endParaRPr lang="en-US" b="1" dirty="0" smtClean="0"/>
          </a:p>
          <a:p>
            <a:pPr marL="571500" indent="-571500">
              <a:buFont typeface="+mj-lt"/>
              <a:buAutoNum type="romanUcPeriod"/>
            </a:pPr>
            <a:r>
              <a:rPr lang="en-US" b="1" dirty="0" smtClean="0"/>
              <a:t>strength </a:t>
            </a:r>
            <a:r>
              <a:rPr lang="en-US" b="1" dirty="0"/>
              <a:t>training workouts</a:t>
            </a:r>
            <a:r>
              <a:rPr lang="en-US" b="1" dirty="0" smtClean="0"/>
              <a:t>, </a:t>
            </a:r>
          </a:p>
          <a:p>
            <a:pPr marL="571500" indent="-571500">
              <a:buFont typeface="+mj-lt"/>
              <a:buAutoNum type="romanUcPeriod"/>
            </a:pPr>
            <a:r>
              <a:rPr lang="en-US" b="1" dirty="0" smtClean="0"/>
              <a:t>flexibility </a:t>
            </a:r>
            <a:r>
              <a:rPr lang="en-US" b="1" dirty="0"/>
              <a:t>workouts. </a:t>
            </a:r>
            <a:endParaRPr lang="en-US" b="1" dirty="0" smtClean="0"/>
          </a:p>
          <a:p>
            <a:r>
              <a:rPr lang="en-US" b="1" dirty="0" smtClean="0"/>
              <a:t>Formal Exercises are increased gradually.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Formal Exercises</a:t>
            </a:r>
            <a:br>
              <a:rPr lang="en-US" b="1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560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1"/>
            <a:ext cx="8229600" cy="4191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There are 2 types of Warm Um.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General Warm Up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Specific Warm Up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/>
              <a:t>Types of Warm Up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16320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1131</Words>
  <Application>Microsoft Office PowerPoint</Application>
  <PresentationFormat>On-screen Show (4:3)</PresentationFormat>
  <Paragraphs>156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Philosophy of Warm Up</vt:lpstr>
      <vt:lpstr>Warm Up</vt:lpstr>
      <vt:lpstr>Warm Up</vt:lpstr>
      <vt:lpstr>Warm Up</vt:lpstr>
      <vt:lpstr>Parts of warm Up</vt:lpstr>
      <vt:lpstr> Benefits of Stretching Exercises </vt:lpstr>
      <vt:lpstr> Callisthenic Exercises </vt:lpstr>
      <vt:lpstr> Formal Exercises </vt:lpstr>
      <vt:lpstr>Types of Warm Up</vt:lpstr>
      <vt:lpstr> General Warm Up </vt:lpstr>
      <vt:lpstr> Specific Warm Up </vt:lpstr>
      <vt:lpstr> Changes Due to Warm Up </vt:lpstr>
      <vt:lpstr>Psychological Benefits of Warm Up</vt:lpstr>
      <vt:lpstr>Psychological Benefits of Warm Up</vt:lpstr>
      <vt:lpstr>Physiological Benefits of Warm Up</vt:lpstr>
      <vt:lpstr>PowerPoint Presentation</vt:lpstr>
      <vt:lpstr>Cool Down</vt:lpstr>
      <vt:lpstr>Cool Down</vt:lpstr>
      <vt:lpstr>Cool Down</vt:lpstr>
      <vt:lpstr>Purpose of Cool Down</vt:lpstr>
      <vt:lpstr>Benefits of Cool Down</vt:lpstr>
      <vt:lpstr>Guide Line For Cool down</vt:lpstr>
      <vt:lpstr>Guide Line For Cool down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Philosophy of Warm Up</dc:title>
  <dc:creator>Waqas Ihsan</dc:creator>
  <cp:lastModifiedBy>Aamir Ch</cp:lastModifiedBy>
  <cp:revision>32</cp:revision>
  <dcterms:created xsi:type="dcterms:W3CDTF">2016-05-20T13:55:54Z</dcterms:created>
  <dcterms:modified xsi:type="dcterms:W3CDTF">2020-03-27T16:16:21Z</dcterms:modified>
</cp:coreProperties>
</file>